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6"/>
  </p:notesMasterIdLst>
  <p:sldIdLst>
    <p:sldId id="256" r:id="rId2"/>
    <p:sldId id="266" r:id="rId3"/>
    <p:sldId id="257" r:id="rId4"/>
    <p:sldId id="267" r:id="rId5"/>
    <p:sldId id="263" r:id="rId6"/>
    <p:sldId id="268" r:id="rId7"/>
    <p:sldId id="261" r:id="rId8"/>
    <p:sldId id="259" r:id="rId9"/>
    <p:sldId id="260" r:id="rId10"/>
    <p:sldId id="265" r:id="rId11"/>
    <p:sldId id="264" r:id="rId12"/>
    <p:sldId id="270" r:id="rId13"/>
    <p:sldId id="271" r:id="rId14"/>
    <p:sldId id="269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7" autoAdjust="0"/>
    <p:restoredTop sz="94621" autoAdjust="0"/>
  </p:normalViewPr>
  <p:slideViewPr>
    <p:cSldViewPr>
      <p:cViewPr varScale="1">
        <p:scale>
          <a:sx n="91" d="100"/>
          <a:sy n="91" d="100"/>
        </p:scale>
        <p:origin x="169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4F3865C-9A50-46CA-9131-E401D74D3C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F3865C-9A50-46CA-9131-E401D74D3C88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236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720"/>
                </a:cxn>
                <a:cxn ang="0">
                  <a:pos x="3600" y="624"/>
                </a:cxn>
                <a:cxn ang="0">
                  <a:pos x="0" y="1000"/>
                </a:cxn>
                <a:cxn ang="0">
                  <a:pos x="0" y="0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/>
              <a:ahLst/>
              <a:cxnLst>
                <a:cxn ang="0">
                  <a:pos x="0" y="582"/>
                </a:cxn>
                <a:cxn ang="0">
                  <a:pos x="2640" y="267"/>
                </a:cxn>
                <a:cxn ang="0">
                  <a:pos x="3373" y="160"/>
                </a:cxn>
                <a:cxn ang="0">
                  <a:pos x="5760" y="358"/>
                </a:cxn>
                <a:cxn ang="0">
                  <a:pos x="5760" y="3587"/>
                </a:cxn>
                <a:cxn ang="0">
                  <a:pos x="0" y="3587"/>
                </a:cxn>
                <a:cxn ang="0">
                  <a:pos x="0" y="582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403"/>
                </a:cxn>
                <a:cxn ang="0">
                  <a:pos x="1773" y="443"/>
                </a:cxn>
                <a:cxn ang="0">
                  <a:pos x="4573" y="176"/>
                </a:cxn>
                <a:cxn ang="0">
                  <a:pos x="5760" y="536"/>
                </a:cxn>
                <a:cxn ang="0">
                  <a:pos x="5760" y="163"/>
                </a:cxn>
                <a:cxn ang="0">
                  <a:pos x="4560" y="29"/>
                </a:cxn>
                <a:cxn ang="0">
                  <a:pos x="1987" y="336"/>
                </a:cxn>
                <a:cxn ang="0">
                  <a:pos x="0" y="163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1515"/>
              <a:ext cx="5760" cy="674"/>
            </a:xfrm>
            <a:custGeom>
              <a:avLst/>
              <a:gdLst/>
              <a:ahLst/>
              <a:cxnLst>
                <a:cxn ang="0">
                  <a:pos x="0" y="246"/>
                </a:cxn>
                <a:cxn ang="0">
                  <a:pos x="0" y="406"/>
                </a:cxn>
                <a:cxn ang="0">
                  <a:pos x="1280" y="645"/>
                </a:cxn>
                <a:cxn ang="0">
                  <a:pos x="1627" y="580"/>
                </a:cxn>
                <a:cxn ang="0">
                  <a:pos x="4493" y="113"/>
                </a:cxn>
                <a:cxn ang="0">
                  <a:pos x="5760" y="606"/>
                </a:cxn>
                <a:cxn ang="0">
                  <a:pos x="5760" y="233"/>
                </a:cxn>
                <a:cxn ang="0">
                  <a:pos x="4040" y="33"/>
                </a:cxn>
                <a:cxn ang="0">
                  <a:pos x="1093" y="433"/>
                </a:cxn>
                <a:cxn ang="0">
                  <a:pos x="0" y="246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white">
            <a:xfrm>
              <a:off x="1560" y="959"/>
              <a:ext cx="4200" cy="3361"/>
            </a:xfrm>
            <a:custGeom>
              <a:avLst/>
              <a:gdLst/>
              <a:ahLst/>
              <a:cxnLst>
                <a:cxn ang="0">
                  <a:pos x="0" y="3361"/>
                </a:cxn>
                <a:cxn ang="0">
                  <a:pos x="1054" y="295"/>
                </a:cxn>
                <a:cxn ang="0">
                  <a:pos x="4200" y="1588"/>
                </a:cxn>
                <a:cxn ang="0">
                  <a:pos x="4200" y="2028"/>
                </a:cxn>
                <a:cxn ang="0">
                  <a:pos x="1200" y="442"/>
                </a:cxn>
                <a:cxn ang="0">
                  <a:pos x="347" y="3361"/>
                </a:cxn>
                <a:cxn ang="0">
                  <a:pos x="0" y="3361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/>
              <a:ahLst/>
              <a:cxnLst>
                <a:cxn ang="0">
                  <a:pos x="0" y="804"/>
                </a:cxn>
                <a:cxn ang="0">
                  <a:pos x="0" y="991"/>
                </a:cxn>
                <a:cxn ang="0">
                  <a:pos x="1547" y="1818"/>
                </a:cxn>
                <a:cxn ang="0">
                  <a:pos x="3253" y="351"/>
                </a:cxn>
                <a:cxn ang="0">
                  <a:pos x="5760" y="1537"/>
                </a:cxn>
                <a:cxn ang="0">
                  <a:pos x="5760" y="1151"/>
                </a:cxn>
                <a:cxn ang="0">
                  <a:pos x="3240" y="84"/>
                </a:cxn>
                <a:cxn ang="0">
                  <a:pos x="1573" y="1671"/>
                </a:cxn>
                <a:cxn ang="0">
                  <a:pos x="0" y="804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white">
            <a:xfrm>
              <a:off x="0" y="2238"/>
              <a:ext cx="3929" cy="2120"/>
            </a:xfrm>
            <a:custGeom>
              <a:avLst/>
              <a:gdLst/>
              <a:ahLst/>
              <a:cxnLst>
                <a:cxn ang="0">
                  <a:pos x="0" y="415"/>
                </a:cxn>
                <a:cxn ang="0">
                  <a:pos x="0" y="508"/>
                </a:cxn>
                <a:cxn ang="0">
                  <a:pos x="1933" y="229"/>
                </a:cxn>
                <a:cxn ang="0">
                  <a:pos x="3920" y="1055"/>
                </a:cxn>
                <a:cxn ang="0">
                  <a:pos x="3587" y="2082"/>
                </a:cxn>
                <a:cxn ang="0">
                  <a:pos x="3947" y="829"/>
                </a:cxn>
                <a:cxn ang="0">
                  <a:pos x="2253" y="69"/>
                </a:cxn>
                <a:cxn ang="0">
                  <a:pos x="0" y="4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513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pPr>
              <a:defRPr/>
            </a:pPr>
            <a:r>
              <a:rPr lang="en-US"/>
              <a:t>Copyright 2017, Sean William Doyle</a:t>
            </a: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0"/>
              </a:spcBef>
              <a:defRPr smtClean="0"/>
            </a:lvl1pPr>
          </a:lstStyle>
          <a:p>
            <a:pPr>
              <a:defRPr/>
            </a:pPr>
            <a:fld id="{300147B7-B039-4123-A357-0C8C86A80F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9318639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2017, Sean William Doyle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A588CA-36BB-4421-ADBB-BE2FDFE080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7799797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2017, Sean William Doyle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08D2F-6042-42AF-9004-F35B2998EE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3692179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2017, Sean William Doyle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19A9F-86B8-40D8-A79A-ECF6E897D3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935690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2017, Sean William Doyle</a:t>
            </a: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9B881-FCD5-4353-BD0E-447EFDCB20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467440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2017, Sean William Doyle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2CF81-F35C-4A8D-A08D-C9163ABFC9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2972563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2017, Sean William Doyle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4BAEF-DA8A-473B-8BA8-005B97D52C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019272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2017, Sean William Doyle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D5C50-A214-4938-AF89-B1E7E2FFAD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627955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2017, Sean William Doyle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AE8DB-D5A5-4FDC-942B-962F61907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7505046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2017, Sean William Doyle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84E98-9836-4829-A560-7A2F07B325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3903280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2017, Sean William Doyle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F1F33-5EBC-4B51-BA10-7BEB08F25F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8167042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720"/>
                </a:cxn>
                <a:cxn ang="0">
                  <a:pos x="3600" y="624"/>
                </a:cxn>
                <a:cxn ang="0">
                  <a:pos x="0" y="1000"/>
                </a:cxn>
                <a:cxn ang="0">
                  <a:pos x="0" y="0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/>
              <a:ahLst/>
              <a:cxnLst>
                <a:cxn ang="0">
                  <a:pos x="0" y="582"/>
                </a:cxn>
                <a:cxn ang="0">
                  <a:pos x="2640" y="267"/>
                </a:cxn>
                <a:cxn ang="0">
                  <a:pos x="3373" y="160"/>
                </a:cxn>
                <a:cxn ang="0">
                  <a:pos x="5760" y="358"/>
                </a:cxn>
                <a:cxn ang="0">
                  <a:pos x="5760" y="3587"/>
                </a:cxn>
                <a:cxn ang="0">
                  <a:pos x="0" y="3587"/>
                </a:cxn>
                <a:cxn ang="0">
                  <a:pos x="0" y="582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/>
              <a:ahLst/>
              <a:cxnLst>
                <a:cxn ang="0">
                  <a:pos x="0" y="163"/>
                </a:cxn>
                <a:cxn ang="0">
                  <a:pos x="0" y="403"/>
                </a:cxn>
                <a:cxn ang="0">
                  <a:pos x="1773" y="443"/>
                </a:cxn>
                <a:cxn ang="0">
                  <a:pos x="4573" y="176"/>
                </a:cxn>
                <a:cxn ang="0">
                  <a:pos x="5760" y="536"/>
                </a:cxn>
                <a:cxn ang="0">
                  <a:pos x="5760" y="163"/>
                </a:cxn>
                <a:cxn ang="0">
                  <a:pos x="4560" y="29"/>
                </a:cxn>
                <a:cxn ang="0">
                  <a:pos x="1987" y="336"/>
                </a:cxn>
                <a:cxn ang="0">
                  <a:pos x="0" y="163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invGray">
            <a:xfrm>
              <a:off x="0" y="1515"/>
              <a:ext cx="5760" cy="674"/>
            </a:xfrm>
            <a:custGeom>
              <a:avLst/>
              <a:gdLst/>
              <a:ahLst/>
              <a:cxnLst>
                <a:cxn ang="0">
                  <a:pos x="0" y="246"/>
                </a:cxn>
                <a:cxn ang="0">
                  <a:pos x="0" y="406"/>
                </a:cxn>
                <a:cxn ang="0">
                  <a:pos x="1280" y="645"/>
                </a:cxn>
                <a:cxn ang="0">
                  <a:pos x="1627" y="580"/>
                </a:cxn>
                <a:cxn ang="0">
                  <a:pos x="4493" y="113"/>
                </a:cxn>
                <a:cxn ang="0">
                  <a:pos x="5760" y="606"/>
                </a:cxn>
                <a:cxn ang="0">
                  <a:pos x="5760" y="233"/>
                </a:cxn>
                <a:cxn ang="0">
                  <a:pos x="4040" y="33"/>
                </a:cxn>
                <a:cxn ang="0">
                  <a:pos x="1093" y="433"/>
                </a:cxn>
                <a:cxn ang="0">
                  <a:pos x="0" y="246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invGray">
            <a:xfrm>
              <a:off x="1560" y="959"/>
              <a:ext cx="4200" cy="3361"/>
            </a:xfrm>
            <a:custGeom>
              <a:avLst/>
              <a:gdLst/>
              <a:ahLst/>
              <a:cxnLst>
                <a:cxn ang="0">
                  <a:pos x="0" y="3361"/>
                </a:cxn>
                <a:cxn ang="0">
                  <a:pos x="1054" y="295"/>
                </a:cxn>
                <a:cxn ang="0">
                  <a:pos x="4200" y="1588"/>
                </a:cxn>
                <a:cxn ang="0">
                  <a:pos x="4200" y="2028"/>
                </a:cxn>
                <a:cxn ang="0">
                  <a:pos x="1200" y="442"/>
                </a:cxn>
                <a:cxn ang="0">
                  <a:pos x="347" y="3361"/>
                </a:cxn>
                <a:cxn ang="0">
                  <a:pos x="0" y="3361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/>
              <a:ahLst/>
              <a:cxnLst>
                <a:cxn ang="0">
                  <a:pos x="0" y="804"/>
                </a:cxn>
                <a:cxn ang="0">
                  <a:pos x="0" y="991"/>
                </a:cxn>
                <a:cxn ang="0">
                  <a:pos x="1547" y="1818"/>
                </a:cxn>
                <a:cxn ang="0">
                  <a:pos x="3253" y="351"/>
                </a:cxn>
                <a:cxn ang="0">
                  <a:pos x="5760" y="1537"/>
                </a:cxn>
                <a:cxn ang="0">
                  <a:pos x="5760" y="1151"/>
                </a:cxn>
                <a:cxn ang="0">
                  <a:pos x="3240" y="84"/>
                </a:cxn>
                <a:cxn ang="0">
                  <a:pos x="1573" y="1671"/>
                </a:cxn>
                <a:cxn ang="0">
                  <a:pos x="0" y="804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invGray">
            <a:xfrm>
              <a:off x="0" y="2238"/>
              <a:ext cx="3929" cy="2120"/>
            </a:xfrm>
            <a:custGeom>
              <a:avLst/>
              <a:gdLst/>
              <a:ahLst/>
              <a:cxnLst>
                <a:cxn ang="0">
                  <a:pos x="0" y="415"/>
                </a:cxn>
                <a:cxn ang="0">
                  <a:pos x="0" y="508"/>
                </a:cxn>
                <a:cxn ang="0">
                  <a:pos x="1933" y="229"/>
                </a:cxn>
                <a:cxn ang="0">
                  <a:pos x="3920" y="1055"/>
                </a:cxn>
                <a:cxn ang="0">
                  <a:pos x="3587" y="2082"/>
                </a:cxn>
                <a:cxn ang="0">
                  <a:pos x="3947" y="829"/>
                </a:cxn>
                <a:cxn ang="0">
                  <a:pos x="2253" y="69"/>
                </a:cxn>
                <a:cxn ang="0">
                  <a:pos x="0" y="4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 cap="flat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0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50000"/>
              </a:spcBef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50000"/>
              </a:spcBef>
              <a:defRPr sz="1400">
                <a:latin typeface="Times New Roman" charset="0"/>
              </a:defRPr>
            </a:lvl1pPr>
          </a:lstStyle>
          <a:p>
            <a:pPr>
              <a:defRPr/>
            </a:pPr>
            <a:r>
              <a:rPr lang="en-US"/>
              <a:t>Copyright 2017, Sean William Doyle</a:t>
            </a:r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 sz="1400" smtClean="0"/>
            </a:lvl1pPr>
          </a:lstStyle>
          <a:p>
            <a:pPr>
              <a:defRPr/>
            </a:pPr>
            <a:fld id="{1801ABF9-A2A6-4B78-8FBB-96A52BE415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random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Middle Eastern and North African History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 Overview</a:t>
            </a: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Regions of Africa</a:t>
            </a:r>
          </a:p>
        </p:txBody>
      </p:sp>
      <p:pic>
        <p:nvPicPr>
          <p:cNvPr id="5123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65400" y="1981200"/>
            <a:ext cx="4013200" cy="4114800"/>
          </a:xfrm>
        </p:spPr>
      </p:pic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Major Historical Periods of Africa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Georgia" panose="02040502050405020303" pitchFamily="18" charset="0"/>
                <a:cs typeface="Times New Roman" panose="02020603050405020304" pitchFamily="18" charset="0"/>
              </a:rPr>
              <a:t>Ancient Period - prior to 8</a:t>
            </a:r>
            <a:r>
              <a:rPr lang="en-US" altLang="en-US" baseline="30000">
                <a:latin typeface="Georgia" panose="02040502050405020303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>
                <a:latin typeface="Georgia" panose="02040502050405020303" pitchFamily="18" charset="0"/>
                <a:cs typeface="Times New Roman" panose="02020603050405020304" pitchFamily="18" charset="0"/>
              </a:rPr>
              <a:t> century CE</a:t>
            </a:r>
          </a:p>
          <a:p>
            <a:pPr eaLnBrk="1" hangingPunct="1"/>
            <a:r>
              <a:rPr lang="en-US" altLang="en-US">
                <a:latin typeface="Georgia" panose="02040502050405020303" pitchFamily="18" charset="0"/>
                <a:cs typeface="Times New Roman" panose="02020603050405020304" pitchFamily="18" charset="0"/>
              </a:rPr>
              <a:t>Medieval Period - 8</a:t>
            </a:r>
            <a:r>
              <a:rPr lang="en-US" altLang="en-US" baseline="30000">
                <a:latin typeface="Georgia" panose="02040502050405020303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>
                <a:latin typeface="Georgia" panose="02040502050405020303" pitchFamily="18" charset="0"/>
                <a:cs typeface="Times New Roman" panose="02020603050405020304" pitchFamily="18" charset="0"/>
              </a:rPr>
              <a:t> century-early 19</a:t>
            </a:r>
            <a:r>
              <a:rPr lang="en-US" altLang="en-US" baseline="30000">
                <a:latin typeface="Georgia" panose="02040502050405020303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>
                <a:latin typeface="Georgia" panose="02040502050405020303" pitchFamily="18" charset="0"/>
                <a:cs typeface="Times New Roman" panose="02020603050405020304" pitchFamily="18" charset="0"/>
              </a:rPr>
              <a:t> century</a:t>
            </a:r>
          </a:p>
          <a:p>
            <a:pPr eaLnBrk="1" hangingPunct="1"/>
            <a:r>
              <a:rPr lang="en-US" altLang="en-US">
                <a:latin typeface="Georgia" panose="02040502050405020303" pitchFamily="18" charset="0"/>
                <a:cs typeface="Times New Roman" panose="02020603050405020304" pitchFamily="18" charset="0"/>
              </a:rPr>
              <a:t>Colonial Era - ca. 1885- ca. 1950 CE</a:t>
            </a:r>
            <a:endParaRPr lang="en-US" altLang="en-US"/>
          </a:p>
          <a:p>
            <a:pPr eaLnBrk="1" hangingPunct="1"/>
            <a:r>
              <a:rPr lang="en-US" altLang="en-US">
                <a:latin typeface="Georgia" panose="02040502050405020303" pitchFamily="18" charset="0"/>
                <a:cs typeface="Times New Roman" panose="02020603050405020304" pitchFamily="18" charset="0"/>
              </a:rPr>
              <a:t>Post-Colonial Era - ca. 1950 CE –</a:t>
            </a:r>
            <a:r>
              <a:rPr lang="en-US" altLang="en-US"/>
              <a:t> present</a:t>
            </a: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Map of North Africa</a:t>
            </a:r>
          </a:p>
        </p:txBody>
      </p:sp>
      <p:pic>
        <p:nvPicPr>
          <p:cNvPr id="7171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4425" y="2724150"/>
            <a:ext cx="6915150" cy="2628900"/>
          </a:xfrm>
        </p:spPr>
      </p:pic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Major North African Civilizations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Kingdoms of Egypt and Kush 3500 BCE-600 CE</a:t>
            </a:r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Map of the Middle East</a:t>
            </a:r>
          </a:p>
        </p:txBody>
      </p:sp>
      <p:pic>
        <p:nvPicPr>
          <p:cNvPr id="9219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55838" y="1981200"/>
            <a:ext cx="4632325" cy="4114800"/>
          </a:xfrm>
        </p:spPr>
      </p:pic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Geographic Regions of the Middle East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North Africa</a:t>
            </a:r>
          </a:p>
          <a:p>
            <a:pPr eaLnBrk="1" hangingPunct="1"/>
            <a:r>
              <a:rPr lang="en-US" altLang="en-US"/>
              <a:t>The Arabian Peninsula</a:t>
            </a:r>
          </a:p>
          <a:p>
            <a:pPr eaLnBrk="1" hangingPunct="1"/>
            <a:r>
              <a:rPr lang="en-US" altLang="en-US"/>
              <a:t>The Persian Gulf</a:t>
            </a:r>
          </a:p>
        </p:txBody>
      </p: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Major Historical Periods and Civilizations of the Middle East</a:t>
            </a:r>
          </a:p>
        </p:txBody>
      </p:sp>
      <p:sp>
        <p:nvSpPr>
          <p:cNvPr id="11268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>
                <a:latin typeface="Georgia" panose="02040502050405020303" pitchFamily="18" charset="0"/>
                <a:cs typeface="Times New Roman" panose="02020603050405020304" pitchFamily="18" charset="0"/>
              </a:rPr>
              <a:t>Mesopotamia</a:t>
            </a:r>
            <a:endParaRPr lang="en-US" altLang="en-US" sz="2800"/>
          </a:p>
          <a:p>
            <a:pPr lvl="1" eaLnBrk="1" hangingPunct="1"/>
            <a:r>
              <a:rPr lang="en-US" altLang="en-US" sz="2400">
                <a:latin typeface="Georgia" panose="02040502050405020303" pitchFamily="18" charset="0"/>
                <a:cs typeface="Times New Roman" panose="02020603050405020304" pitchFamily="18" charset="0"/>
              </a:rPr>
              <a:t>Sumer - ca. 3500 BCE-2027 BCE</a:t>
            </a:r>
            <a:endParaRPr lang="en-US" altLang="en-US" sz="2400"/>
          </a:p>
          <a:p>
            <a:pPr lvl="1" eaLnBrk="1" hangingPunct="1"/>
            <a:r>
              <a:rPr lang="en-US" altLang="en-US" sz="2400">
                <a:latin typeface="Georgia" panose="02040502050405020303" pitchFamily="18" charset="0"/>
                <a:cs typeface="Times New Roman" panose="02020603050405020304" pitchFamily="18" charset="0"/>
              </a:rPr>
              <a:t>Akkad - 2340 BCE-2180 BCE</a:t>
            </a:r>
            <a:endParaRPr lang="en-US" altLang="en-US" sz="2400"/>
          </a:p>
          <a:p>
            <a:pPr lvl="1" eaLnBrk="1" hangingPunct="1"/>
            <a:r>
              <a:rPr lang="en-US" altLang="en-US" sz="2400">
                <a:latin typeface="Georgia" panose="02040502050405020303" pitchFamily="18" charset="0"/>
                <a:cs typeface="Times New Roman" panose="02020603050405020304" pitchFamily="18" charset="0"/>
              </a:rPr>
              <a:t>Babylon - ca. 1900 BCE-ca. 1550 BCE</a:t>
            </a:r>
          </a:p>
          <a:p>
            <a:pPr eaLnBrk="1" hangingPunct="1"/>
            <a:r>
              <a:rPr lang="en-US" altLang="en-US" sz="2800">
                <a:latin typeface="Georgia" panose="02040502050405020303" pitchFamily="18" charset="0"/>
                <a:cs typeface="Times New Roman" panose="02020603050405020304" pitchFamily="18" charset="0"/>
              </a:rPr>
              <a:t>Egypt - ca. 3100 BCE-525 BCE</a:t>
            </a:r>
            <a:endParaRPr lang="en-US" altLang="en-US" sz="2800"/>
          </a:p>
          <a:p>
            <a:pPr lvl="1" eaLnBrk="1" hangingPunct="1"/>
            <a:r>
              <a:rPr lang="en-US" altLang="en-US" sz="2400">
                <a:latin typeface="Georgia" panose="02040502050405020303" pitchFamily="18" charset="0"/>
                <a:cs typeface="Times New Roman" panose="02020603050405020304" pitchFamily="18" charset="0"/>
              </a:rPr>
              <a:t>The Old Kingdom - 2686 BCE-2181 BCE</a:t>
            </a:r>
            <a:endParaRPr lang="en-US" altLang="en-US" sz="2400"/>
          </a:p>
          <a:p>
            <a:pPr lvl="1" eaLnBrk="1" hangingPunct="1"/>
            <a:r>
              <a:rPr lang="en-US" altLang="en-US" sz="2400">
                <a:latin typeface="Georgia" panose="02040502050405020303" pitchFamily="18" charset="0"/>
                <a:cs typeface="Times New Roman" panose="02020603050405020304" pitchFamily="18" charset="0"/>
              </a:rPr>
              <a:t>The Middle Kingdom - 2040 BCE-1786 BCE</a:t>
            </a:r>
          </a:p>
          <a:p>
            <a:pPr lvl="1" eaLnBrk="1" hangingPunct="1"/>
            <a:r>
              <a:rPr lang="en-US" altLang="en-US" sz="2400">
                <a:latin typeface="Georgia" panose="02040502050405020303" pitchFamily="18" charset="0"/>
                <a:cs typeface="Times New Roman" panose="02020603050405020304" pitchFamily="18" charset="0"/>
              </a:rPr>
              <a:t>The New Kingdom - 1552 BCE-525 BCE</a:t>
            </a:r>
            <a:endParaRPr lang="en-US" altLang="en-US" sz="2400"/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Major Historical Periods and Civilizations of  the Middle East (continued)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Georgia" panose="02040502050405020303" pitchFamily="18" charset="0"/>
                <a:cs typeface="Times New Roman" panose="02020603050405020304" pitchFamily="18" charset="0"/>
              </a:rPr>
              <a:t>Hebrews – 1800 BCE-70 CE</a:t>
            </a:r>
          </a:p>
          <a:p>
            <a:pPr eaLnBrk="1" hangingPunct="1"/>
            <a:r>
              <a:rPr lang="en-US" altLang="en-US">
                <a:latin typeface="Georgia" panose="02040502050405020303" pitchFamily="18" charset="0"/>
                <a:cs typeface="Times New Roman" panose="02020603050405020304" pitchFamily="18" charset="0"/>
              </a:rPr>
              <a:t>Hittite - ca. 1450 BCE-1180 BCE</a:t>
            </a:r>
            <a:endParaRPr lang="en-US" altLang="en-US"/>
          </a:p>
          <a:p>
            <a:pPr eaLnBrk="1" hangingPunct="1"/>
            <a:r>
              <a:rPr lang="en-US" altLang="en-US">
                <a:latin typeface="Georgia" panose="02040502050405020303" pitchFamily="18" charset="0"/>
                <a:cs typeface="Times New Roman" panose="02020603050405020304" pitchFamily="18" charset="0"/>
              </a:rPr>
              <a:t>Assyria - ca.  850 BCE-612 BCE</a:t>
            </a:r>
            <a:endParaRPr lang="en-US" altLang="en-US"/>
          </a:p>
          <a:p>
            <a:pPr eaLnBrk="1" hangingPunct="1"/>
            <a:r>
              <a:rPr lang="en-US" altLang="en-US">
                <a:latin typeface="Georgia" panose="02040502050405020303" pitchFamily="18" charset="0"/>
                <a:cs typeface="Times New Roman" panose="02020603050405020304" pitchFamily="18" charset="0"/>
              </a:rPr>
              <a:t>Persia - ca. 550 BCE-327 BCE</a:t>
            </a:r>
            <a:endParaRPr lang="en-US" altLang="en-US"/>
          </a:p>
          <a:p>
            <a:pPr eaLnBrk="1" hangingPunct="1"/>
            <a:r>
              <a:rPr lang="en-US" altLang="en-US">
                <a:latin typeface="Georgia" panose="02040502050405020303" pitchFamily="18" charset="0"/>
                <a:cs typeface="Times New Roman" panose="02020603050405020304" pitchFamily="18" charset="0"/>
              </a:rPr>
              <a:t>The Byzantine Empire – 324-1160 CE</a:t>
            </a:r>
          </a:p>
          <a:p>
            <a:pPr eaLnBrk="1" hangingPunct="1"/>
            <a:r>
              <a:rPr lang="en-US" altLang="en-US">
                <a:latin typeface="Georgia" panose="02040502050405020303" pitchFamily="18" charset="0"/>
                <a:cs typeface="Times New Roman" panose="02020603050405020304" pitchFamily="18" charset="0"/>
              </a:rPr>
              <a:t>Age of Muhammad - 600-632 CE</a:t>
            </a:r>
            <a:endParaRPr lang="en-US" altLang="en-US"/>
          </a:p>
          <a:p>
            <a:pPr eaLnBrk="1" hangingPunct="1"/>
            <a:r>
              <a:rPr lang="en-US" altLang="en-US">
                <a:latin typeface="Georgia" panose="02040502050405020303" pitchFamily="18" charset="0"/>
                <a:cs typeface="Times New Roman" panose="02020603050405020304" pitchFamily="18" charset="0"/>
              </a:rPr>
              <a:t>Islamic Empire - 632-1517 CE</a:t>
            </a:r>
            <a:endParaRPr lang="en-US" altLang="en-US"/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Major Historical Periods and Civilizations of  the Middle East (continued)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Turks 900-1250 CE</a:t>
            </a:r>
          </a:p>
          <a:p>
            <a:pPr eaLnBrk="1" hangingPunct="1"/>
            <a:r>
              <a:rPr lang="en-US" altLang="en-US"/>
              <a:t>The Mongols 1200-1400 CE</a:t>
            </a:r>
          </a:p>
          <a:p>
            <a:pPr eaLnBrk="1" hangingPunct="1"/>
            <a:r>
              <a:rPr lang="en-US" altLang="en-US"/>
              <a:t>The Ottoman Turks 1250-1922 CE</a:t>
            </a:r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4588"/>
            <a:ext cx="7772400" cy="608012"/>
          </a:xfrm>
        </p:spPr>
        <p:txBody>
          <a:bodyPr/>
          <a:lstStyle/>
          <a:p>
            <a:pPr eaLnBrk="1" hangingPunct="1"/>
            <a:r>
              <a:rPr lang="en-US" altLang="en-US"/>
              <a:t>The Islamic Empire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Post-Muhammad Years 632-661 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/>
              <a:t>Death of Muhammad 632 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/>
              <a:t>The Four Rashidun (“Rightly Guided”) Caliphs 632-641 CE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Umayyad Dynasty 661-750 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/>
              <a:t>Capital moved to Damascus 661 CE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Abbasid Dynasty 750-1250 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/>
              <a:t>Capital moved to Baghdad 762 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/>
              <a:t>Seljuk Turk Empire 1050-1250 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/>
              <a:t>Saladin founds </a:t>
            </a:r>
            <a:r>
              <a:rPr lang="en-US" altLang="en-US" sz="1800" dirty="0" err="1"/>
              <a:t>Ayyubid</a:t>
            </a:r>
            <a:r>
              <a:rPr lang="en-US" altLang="en-US" sz="1800" dirty="0"/>
              <a:t> Dynasty 1169-1250 CE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/>
              <a:t>Imperial Decline 1250-1517 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/>
              <a:t>Mongols sack Baghdad 1258 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/>
              <a:t>Defeat of Mongols 1260 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 dirty="0"/>
              <a:t>Ottoman Turks conquer Egypt and Syria 1517</a:t>
            </a:r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Eastern and North African Historians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Atâ-Malek</a:t>
            </a:r>
            <a:r>
              <a:rPr lang="en-US" dirty="0"/>
              <a:t> </a:t>
            </a:r>
            <a:r>
              <a:rPr lang="en-US" dirty="0" err="1"/>
              <a:t>Juvayni</a:t>
            </a:r>
            <a:r>
              <a:rPr lang="en-US" dirty="0"/>
              <a:t> 1226-1283 CE</a:t>
            </a:r>
          </a:p>
          <a:p>
            <a:r>
              <a:rPr lang="en-US" dirty="0"/>
              <a:t>Major Work: </a:t>
            </a:r>
            <a:r>
              <a:rPr lang="en-US" i="1" dirty="0" err="1"/>
              <a:t>Tarīkh-i</a:t>
            </a:r>
            <a:r>
              <a:rPr lang="en-US" i="1" dirty="0"/>
              <a:t> </a:t>
            </a:r>
            <a:r>
              <a:rPr lang="en-US" i="1" dirty="0" err="1"/>
              <a:t>Jahān-gushā</a:t>
            </a:r>
            <a:r>
              <a:rPr lang="en-US" i="1" dirty="0"/>
              <a:t> (History of the World Conqueror)</a:t>
            </a:r>
          </a:p>
          <a:p>
            <a:r>
              <a:rPr lang="en-US" dirty="0"/>
              <a:t>He wrote a history of the Mongol Empire</a:t>
            </a:r>
          </a:p>
        </p:txBody>
      </p:sp>
    </p:spTree>
    <p:extLst>
      <p:ext uri="{BB962C8B-B14F-4D97-AF65-F5344CB8AC3E}">
        <p14:creationId xmlns:p14="http://schemas.microsoft.com/office/powerpoint/2010/main" val="2625374599"/>
      </p:ext>
    </p:extLst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East and North African Historians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Muhammad Ibn Battuta 1304-1368 or 1369 CE</a:t>
            </a:r>
          </a:p>
          <a:p>
            <a:r>
              <a:rPr lang="en-US" dirty="0"/>
              <a:t>Major Work: </a:t>
            </a:r>
            <a:r>
              <a:rPr lang="en-US" i="1" dirty="0" err="1"/>
              <a:t>Rihla</a:t>
            </a:r>
            <a:r>
              <a:rPr lang="en-US" i="1" dirty="0"/>
              <a:t> (The Travels)</a:t>
            </a:r>
          </a:p>
          <a:p>
            <a:r>
              <a:rPr lang="en-US" dirty="0"/>
              <a:t>He traveled extensively through Africa, the Middle East, and Asia</a:t>
            </a:r>
          </a:p>
        </p:txBody>
      </p:sp>
    </p:spTree>
    <p:extLst>
      <p:ext uri="{BB962C8B-B14F-4D97-AF65-F5344CB8AC3E}">
        <p14:creationId xmlns:p14="http://schemas.microsoft.com/office/powerpoint/2010/main" val="930246609"/>
      </p:ext>
    </p:extLst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Eastern and North African Historians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Ibn </a:t>
            </a:r>
            <a:r>
              <a:rPr lang="en-US" sz="2400" dirty="0" err="1"/>
              <a:t>Khaldun</a:t>
            </a:r>
            <a:r>
              <a:rPr lang="en-US" sz="2400" dirty="0"/>
              <a:t> 1332-1406 CE</a:t>
            </a:r>
          </a:p>
          <a:p>
            <a:r>
              <a:rPr lang="en-US" sz="2400" dirty="0"/>
              <a:t>Major Work: </a:t>
            </a:r>
            <a:r>
              <a:rPr lang="en-US" sz="2400" i="1" dirty="0" err="1"/>
              <a:t>Kitab</a:t>
            </a:r>
            <a:r>
              <a:rPr lang="en-US" sz="2400" i="1" dirty="0"/>
              <a:t> al-’</a:t>
            </a:r>
            <a:r>
              <a:rPr lang="en-US" sz="2400" i="1" dirty="0" err="1"/>
              <a:t>Ibar</a:t>
            </a:r>
            <a:r>
              <a:rPr lang="en-US" sz="2400" i="1" dirty="0"/>
              <a:t> (Book of Lessons)</a:t>
            </a:r>
          </a:p>
          <a:p>
            <a:r>
              <a:rPr lang="en-US" sz="2400" dirty="0"/>
              <a:t>He is considered one of the founders of modern scientific history.</a:t>
            </a:r>
          </a:p>
          <a:p>
            <a:r>
              <a:rPr lang="en-US" sz="2400" dirty="0"/>
              <a:t>History should downplay the role of divinity and emphasis human activity.</a:t>
            </a:r>
          </a:p>
          <a:p>
            <a:r>
              <a:rPr lang="en-US" sz="2400" dirty="0"/>
              <a:t>Human beings are motivated not by religious or idealistic impulses, but by status and group identity.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261004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Ribbons">
  <a:themeElements>
    <a:clrScheme name="Ribbons 1">
      <a:dk1>
        <a:srgbClr val="220011"/>
      </a:dk1>
      <a:lt1>
        <a:srgbClr val="FFFFCC"/>
      </a:lt1>
      <a:dk2>
        <a:srgbClr val="660033"/>
      </a:dk2>
      <a:lt2>
        <a:srgbClr val="FFCC00"/>
      </a:lt2>
      <a:accent1>
        <a:srgbClr val="CC0099"/>
      </a:accent1>
      <a:accent2>
        <a:srgbClr val="56002B"/>
      </a:accent2>
      <a:accent3>
        <a:srgbClr val="B8AAAD"/>
      </a:accent3>
      <a:accent4>
        <a:srgbClr val="DADAAE"/>
      </a:accent4>
      <a:accent5>
        <a:srgbClr val="E2AACA"/>
      </a:accent5>
      <a:accent6>
        <a:srgbClr val="4D0026"/>
      </a:accent6>
      <a:hlink>
        <a:srgbClr val="9C004E"/>
      </a:hlink>
      <a:folHlink>
        <a:srgbClr val="FF6600"/>
      </a:folHlink>
    </a:clrScheme>
    <a:fontScheme name="Ribbon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Ribbons 1">
        <a:dk1>
          <a:srgbClr val="220011"/>
        </a:dk1>
        <a:lt1>
          <a:srgbClr val="FFFFCC"/>
        </a:lt1>
        <a:dk2>
          <a:srgbClr val="660033"/>
        </a:dk2>
        <a:lt2>
          <a:srgbClr val="FFCC00"/>
        </a:lt2>
        <a:accent1>
          <a:srgbClr val="CC0099"/>
        </a:accent1>
        <a:accent2>
          <a:srgbClr val="56002B"/>
        </a:accent2>
        <a:accent3>
          <a:srgbClr val="B8AAAD"/>
        </a:accent3>
        <a:accent4>
          <a:srgbClr val="DADAAE"/>
        </a:accent4>
        <a:accent5>
          <a:srgbClr val="E2AACA"/>
        </a:accent5>
        <a:accent6>
          <a:srgbClr val="4D0026"/>
        </a:accent6>
        <a:hlink>
          <a:srgbClr val="9C004E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2">
        <a:dk1>
          <a:srgbClr val="001600"/>
        </a:dk1>
        <a:lt1>
          <a:srgbClr val="669900"/>
        </a:lt1>
        <a:dk2>
          <a:srgbClr val="000000"/>
        </a:dk2>
        <a:lt2>
          <a:srgbClr val="006600"/>
        </a:lt2>
        <a:accent1>
          <a:srgbClr val="336600"/>
        </a:accent1>
        <a:accent2>
          <a:srgbClr val="89BA00"/>
        </a:accent2>
        <a:accent3>
          <a:srgbClr val="B8CAAA"/>
        </a:accent3>
        <a:accent4>
          <a:srgbClr val="001100"/>
        </a:accent4>
        <a:accent5>
          <a:srgbClr val="ADB8AA"/>
        </a:accent5>
        <a:accent6>
          <a:srgbClr val="7CA800"/>
        </a:accent6>
        <a:hlink>
          <a:srgbClr val="FFCC00"/>
        </a:hlink>
        <a:folHlink>
          <a:srgbClr val="FF7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3">
        <a:dk1>
          <a:srgbClr val="000000"/>
        </a:dk1>
        <a:lt1>
          <a:srgbClr val="B2B2B2"/>
        </a:lt1>
        <a:dk2>
          <a:srgbClr val="000000"/>
        </a:dk2>
        <a:lt2>
          <a:srgbClr val="777777"/>
        </a:lt2>
        <a:accent1>
          <a:srgbClr val="CBCBCB"/>
        </a:accent1>
        <a:accent2>
          <a:srgbClr val="969696"/>
        </a:accent2>
        <a:accent3>
          <a:srgbClr val="D5D5D5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333333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4">
        <a:dk1>
          <a:srgbClr val="000F1E"/>
        </a:dk1>
        <a:lt1>
          <a:srgbClr val="FFFFFF"/>
        </a:lt1>
        <a:dk2>
          <a:srgbClr val="003366"/>
        </a:dk2>
        <a:lt2>
          <a:srgbClr val="33CCCC"/>
        </a:lt2>
        <a:accent1>
          <a:srgbClr val="006699"/>
        </a:accent1>
        <a:accent2>
          <a:srgbClr val="003366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2D5C"/>
        </a:accent6>
        <a:hlink>
          <a:srgbClr val="0099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5">
        <a:dk1>
          <a:srgbClr val="002F2E"/>
        </a:dk1>
        <a:lt1>
          <a:srgbClr val="FFFFFF"/>
        </a:lt1>
        <a:dk2>
          <a:srgbClr val="008080"/>
        </a:dk2>
        <a:lt2>
          <a:srgbClr val="66FFCC"/>
        </a:lt2>
        <a:accent1>
          <a:srgbClr val="0099CC"/>
        </a:accent1>
        <a:accent2>
          <a:srgbClr val="00525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4948"/>
        </a:accent6>
        <a:hlink>
          <a:srgbClr val="00CC99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6">
        <a:dk1>
          <a:srgbClr val="000022"/>
        </a:dk1>
        <a:lt1>
          <a:srgbClr val="FFFFFF"/>
        </a:lt1>
        <a:dk2>
          <a:srgbClr val="000066"/>
        </a:dk2>
        <a:lt2>
          <a:srgbClr val="FFCC00"/>
        </a:lt2>
        <a:accent1>
          <a:srgbClr val="666699"/>
        </a:accent1>
        <a:accent2>
          <a:srgbClr val="000048"/>
        </a:accent2>
        <a:accent3>
          <a:srgbClr val="AAAAB8"/>
        </a:accent3>
        <a:accent4>
          <a:srgbClr val="DADADA"/>
        </a:accent4>
        <a:accent5>
          <a:srgbClr val="B8B8CA"/>
        </a:accent5>
        <a:accent6>
          <a:srgbClr val="000040"/>
        </a:accent6>
        <a:hlink>
          <a:srgbClr val="9999FF"/>
        </a:hlink>
        <a:folHlink>
          <a:srgbClr val="0000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Designs\Ribbons.pot</Template>
  <TotalTime>143</TotalTime>
  <Words>430</Words>
  <Application>Microsoft Macintosh PowerPoint</Application>
  <PresentationFormat>On-screen Show (4:3)</PresentationFormat>
  <Paragraphs>66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Georgia</vt:lpstr>
      <vt:lpstr>Times New Roman</vt:lpstr>
      <vt:lpstr>Ribbons</vt:lpstr>
      <vt:lpstr>Middle Eastern and North African History</vt:lpstr>
      <vt:lpstr>Regions of Africa</vt:lpstr>
      <vt:lpstr>Major Historical Periods of Africa</vt:lpstr>
      <vt:lpstr>Map of North Africa</vt:lpstr>
      <vt:lpstr>Major North African Civilizations</vt:lpstr>
      <vt:lpstr>Map of the Middle East</vt:lpstr>
      <vt:lpstr>Geographic Regions of the Middle East</vt:lpstr>
      <vt:lpstr>Major Historical Periods and Civilizations of the Middle East</vt:lpstr>
      <vt:lpstr>Major Historical Periods and Civilizations of  the Middle East (continued)</vt:lpstr>
      <vt:lpstr>Major Historical Periods and Civilizations of  the Middle East (continued)</vt:lpstr>
      <vt:lpstr>The Islamic Empire</vt:lpstr>
      <vt:lpstr>Middle Eastern and North African Historians</vt:lpstr>
      <vt:lpstr>Middle East and North African Historians (continued)</vt:lpstr>
      <vt:lpstr>Middle Eastern and North African Historians (continued)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African and Middle Eastern History</dc:title>
  <dc:creator>Sean William Doyle</dc:creator>
  <cp:lastModifiedBy>Suhaib Alharbi</cp:lastModifiedBy>
  <cp:revision>15</cp:revision>
  <dcterms:created xsi:type="dcterms:W3CDTF">2002-09-30T03:54:49Z</dcterms:created>
  <dcterms:modified xsi:type="dcterms:W3CDTF">2017-12-06T03:47:04Z</dcterms:modified>
</cp:coreProperties>
</file>